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59" r:id="rId8"/>
    <p:sldId id="260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mbria Math" panose="02040503050406030204" pitchFamily="18" charset="0"/>
      <p:regular r:id="rId14"/>
    </p:embeddedFont>
    <p:embeddedFont>
      <p:font typeface="Cormorant Bold" panose="020B0600000101010101" charset="0"/>
      <p:bold r:id="rId15"/>
    </p:embeddedFont>
    <p:embeddedFont>
      <p:font typeface="Cormorant SemiBold" panose="020B0600000101010101" charset="0"/>
      <p:bold r:id="rId16"/>
    </p:embeddedFont>
    <p:embeddedFont>
      <p:font typeface="Pretendard Medium" panose="02000603000000020004" pitchFamily="2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042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0.png"/><Relationship Id="rId21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12.png"/><Relationship Id="rId2" Type="http://schemas.openxmlformats.org/officeDocument/2006/relationships/image" Target="../media/image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7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69B457-731B-414B-ABE4-6B086EFCB829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2362200"/>
            <a:ext cx="101473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5300" b="0" i="0" u="none" strike="noStrike" spc="-200" dirty="0">
                <a:solidFill>
                  <a:srgbClr val="595042"/>
                </a:solidFill>
                <a:latin typeface="Cormorant SemiBold"/>
              </a:rPr>
              <a:t>25-1</a:t>
            </a:r>
          </a:p>
          <a:p>
            <a:pPr lvl="0" algn="l"/>
            <a:r>
              <a:rPr lang="en-US" sz="15300" b="0" i="0" u="none" strike="noStrike" spc="-200" dirty="0">
                <a:solidFill>
                  <a:srgbClr val="595042"/>
                </a:solidFill>
                <a:latin typeface="Cormorant SemiBold"/>
              </a:rPr>
              <a:t>AI Tutorial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01800" y="5384800"/>
            <a:ext cx="5715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3300" b="0" i="0" u="none" strike="noStrike" dirty="0">
                <a:solidFill>
                  <a:srgbClr val="595042"/>
                </a:solidFill>
                <a:latin typeface="Pretendard Medium"/>
              </a:rPr>
              <a:t>-01 Neural Network-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11522D4-B9E7-48A4-A1C4-8C7FD780F1B9}"/>
              </a:ext>
            </a:extLst>
          </p:cNvPr>
          <p:cNvSpPr txBox="1"/>
          <p:nvPr/>
        </p:nvSpPr>
        <p:spPr>
          <a:xfrm>
            <a:off x="10896600" y="8991600"/>
            <a:ext cx="4191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6040"/>
              </a:lnSpc>
            </a:pPr>
            <a:r>
              <a:rPr lang="en-US" sz="2400" b="0" i="0" u="none" strike="noStrike" dirty="0">
                <a:solidFill>
                  <a:srgbClr val="595042"/>
                </a:solidFill>
                <a:latin typeface="Cormorant Bold"/>
              </a:rPr>
              <a:t>Presenter.  Kim </a:t>
            </a:r>
            <a:r>
              <a:rPr lang="en-US" sz="2400" b="0" i="0" u="none" strike="noStrike" dirty="0" err="1">
                <a:solidFill>
                  <a:srgbClr val="595042"/>
                </a:solidFill>
                <a:latin typeface="Cormorant Bold"/>
              </a:rPr>
              <a:t>Chanu</a:t>
            </a:r>
            <a:endParaRPr lang="en-US" sz="24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EE5F81-6052-4298-AA8C-00D2CD301A1F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5334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Neuron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595042"/>
                </a:solidFill>
                <a:latin typeface="Cormorant Bold"/>
              </a:rPr>
              <a:t>Neural Network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8D461DD-BC48-47CE-A74F-B9E64489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346507"/>
            <a:ext cx="7543800" cy="48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3">
                <a:extLst>
                  <a:ext uri="{FF2B5EF4-FFF2-40B4-BE49-F238E27FC236}">
                    <a16:creationId xmlns:a16="http://schemas.microsoft.com/office/drawing/2014/main" id="{0483DAE1-439C-47CF-BCDB-394F28CCC2A3}"/>
                  </a:ext>
                </a:extLst>
              </p:cNvPr>
              <p:cNvSpPr txBox="1"/>
              <p:nvPr/>
            </p:nvSpPr>
            <p:spPr>
              <a:xfrm>
                <a:off x="1435100" y="4229100"/>
                <a:ext cx="9156700" cy="5334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595042"/>
                    </a:solidFill>
                    <a:latin typeface="Cormorant Bold" panose="020B0600000101010101" charset="0"/>
                    <a:ea typeface="Cormorant Bold" panose="020B0600000101010101" charset="0"/>
                    <a:cs typeface="Cormorant Bold" panose="020B0600000101010101" charset="0"/>
                  </a:rPr>
                  <a:t> </a:t>
                </a: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Neurons,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i="0" smtClean="0">
                        <a:solidFill>
                          <a:srgbClr val="595042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Connections</a:t>
                </a:r>
              </a:p>
              <a:p>
                <a:pPr marL="800100" lvl="1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800100" lvl="1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lvl="1">
                  <a:lnSpc>
                    <a:spcPct val="99600"/>
                  </a:lnSpc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Synapse… Connection Weight</a:t>
                </a: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‘Artificial’ Neural Network . . ?</a:t>
                </a:r>
              </a:p>
              <a:p>
                <a:pPr lvl="1">
                  <a:lnSpc>
                    <a:spcPct val="99600"/>
                  </a:lnSpc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</p:txBody>
          </p:sp>
        </mc:Choice>
        <mc:Fallback xmlns="">
          <p:sp>
            <p:nvSpPr>
              <p:cNvPr id="24" name="TextBox 13">
                <a:extLst>
                  <a:ext uri="{FF2B5EF4-FFF2-40B4-BE49-F238E27FC236}">
                    <a16:creationId xmlns:a16="http://schemas.microsoft.com/office/drawing/2014/main" id="{0483DAE1-439C-47CF-BCDB-394F28CCC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4229100"/>
                <a:ext cx="9156700" cy="5334000"/>
              </a:xfrm>
              <a:prstGeom prst="rect">
                <a:avLst/>
              </a:prstGeom>
              <a:blipFill>
                <a:blip r:embed="rId9"/>
                <a:stretch>
                  <a:fillRect l="-1597" t="-14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13">
            <a:extLst>
              <a:ext uri="{FF2B5EF4-FFF2-40B4-BE49-F238E27FC236}">
                <a16:creationId xmlns:a16="http://schemas.microsoft.com/office/drawing/2014/main" id="{4B7B261E-5E57-46CC-9E63-5BDF7B65D58A}"/>
              </a:ext>
            </a:extLst>
          </p:cNvPr>
          <p:cNvSpPr txBox="1"/>
          <p:nvPr/>
        </p:nvSpPr>
        <p:spPr>
          <a:xfrm>
            <a:off x="11370129" y="6591300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Neuron</a:t>
            </a:r>
            <a:endParaRPr lang="en-US" altLang="ko-KR" sz="2400" b="0" i="0" u="none" strike="noStrike" dirty="0">
              <a:latin typeface="Cormoran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253CBA-6644-4B5A-9409-299BD8CB2E7D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5334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Synapse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b="0" i="0" u="none" strike="noStrike" dirty="0">
                <a:latin typeface="Cormorant Bold"/>
              </a:rPr>
              <a:t>Neural Network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BE47C3A5-2167-431E-A4BC-158F4B5E5497}"/>
                  </a:ext>
                </a:extLst>
              </p:cNvPr>
              <p:cNvSpPr txBox="1"/>
              <p:nvPr/>
            </p:nvSpPr>
            <p:spPr>
              <a:xfrm>
                <a:off x="1435100" y="4229100"/>
                <a:ext cx="9156700" cy="5334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595042"/>
                    </a:solidFill>
                    <a:latin typeface="Cormorant Bold" panose="020B0600000101010101" charset="0"/>
                    <a:ea typeface="Cormorant Bold" panose="020B0600000101010101" charset="0"/>
                    <a:cs typeface="Cormorant Bold" panose="020B0600000101010101" charset="0"/>
                  </a:rPr>
                  <a:t> </a:t>
                </a: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Neurons,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i="0" smtClean="0">
                        <a:solidFill>
                          <a:srgbClr val="595042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0" smtClean="0">
                            <a:solidFill>
                              <a:srgbClr val="59504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Connections</a:t>
                </a:r>
              </a:p>
              <a:p>
                <a:pPr marL="800100" lvl="1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800100" lvl="1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lvl="1">
                  <a:lnSpc>
                    <a:spcPct val="99600"/>
                  </a:lnSpc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Synapse… Connection Weight</a:t>
                </a: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595042"/>
                    </a:solidFill>
                    <a:latin typeface="Cormorant Bold"/>
                  </a:rPr>
                  <a:t>‘Artificial’ Neural Network . . ?</a:t>
                </a:r>
              </a:p>
              <a:p>
                <a:pPr lvl="1">
                  <a:lnSpc>
                    <a:spcPct val="99600"/>
                  </a:lnSpc>
                </a:pPr>
                <a:endParaRPr lang="en-US" altLang="ko-KR" sz="2000" dirty="0">
                  <a:solidFill>
                    <a:srgbClr val="595042"/>
                  </a:solidFill>
                  <a:latin typeface="Cormorant Bold"/>
                </a:endParaRPr>
              </a:p>
            </p:txBody>
          </p:sp>
        </mc:Choice>
        <mc:Fallback xmlns="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BE47C3A5-2167-431E-A4BC-158F4B5E5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4229100"/>
                <a:ext cx="9156700" cy="5334000"/>
              </a:xfrm>
              <a:prstGeom prst="rect">
                <a:avLst/>
              </a:prstGeom>
              <a:blipFill>
                <a:blip r:embed="rId8"/>
                <a:stretch>
                  <a:fillRect l="-1597" t="-14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DF6CCC35-17C3-4289-8E56-75B69146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086100"/>
            <a:ext cx="4159250" cy="5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4B37AC71-C92F-42C1-B48B-F6DFF677815A}"/>
              </a:ext>
            </a:extLst>
          </p:cNvPr>
          <p:cNvSpPr txBox="1"/>
          <p:nvPr/>
        </p:nvSpPr>
        <p:spPr>
          <a:xfrm>
            <a:off x="11926743" y="6743700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Synapse</a:t>
            </a:r>
            <a:endParaRPr lang="en-US" altLang="ko-KR" sz="2400" b="0" i="0" u="none" strike="noStrike" dirty="0"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10838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253CBA-6644-4B5A-9409-299BD8CB2E7D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5334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Perceptron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b="0" i="0" u="none" strike="noStrike" dirty="0">
                <a:latin typeface="Cormorant Bold"/>
              </a:rPr>
              <a:t>Neural Network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/>
              <p:nvPr/>
            </p:nvSpPr>
            <p:spPr>
              <a:xfrm>
                <a:off x="1048505" y="4040825"/>
                <a:ext cx="6087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4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05" y="4040825"/>
                <a:ext cx="60875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/>
              <p:nvPr/>
            </p:nvSpPr>
            <p:spPr>
              <a:xfrm>
                <a:off x="973162" y="5103166"/>
                <a:ext cx="62061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62" y="5103166"/>
                <a:ext cx="62061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/>
              <p:nvPr/>
            </p:nvSpPr>
            <p:spPr>
              <a:xfrm>
                <a:off x="972324" y="7729089"/>
                <a:ext cx="6398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24" y="7729089"/>
                <a:ext cx="63985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BB6990-4E21-4668-AAC5-35903B1268AD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1657261" y="4348602"/>
            <a:ext cx="2838539" cy="166896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B4654C-B6D8-4D5B-8FDF-91ABA868AE46}"/>
              </a:ext>
            </a:extLst>
          </p:cNvPr>
          <p:cNvCxnSpPr>
            <a:cxnSpLocks/>
            <a:stCxn id="25" idx="3"/>
            <a:endCxn id="9" idx="2"/>
          </p:cNvCxnSpPr>
          <p:nvPr/>
        </p:nvCxnSpPr>
        <p:spPr>
          <a:xfrm>
            <a:off x="1593780" y="5410943"/>
            <a:ext cx="2902020" cy="606623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/>
              <p:nvPr/>
            </p:nvSpPr>
            <p:spPr>
              <a:xfrm>
                <a:off x="1214104" y="5743418"/>
                <a:ext cx="23326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4000" dirty="0">
                  <a:solidFill>
                    <a:srgbClr val="836967"/>
                  </a:solidFill>
                </a:endParaRPr>
              </a:p>
              <a:p>
                <a:pPr algn="ctr"/>
                <a:r>
                  <a:rPr lang="en-US" altLang="ko-KR" sz="4000" dirty="0"/>
                  <a:t>.</a:t>
                </a:r>
              </a:p>
              <a:p>
                <a:pPr algn="ctr"/>
                <a:r>
                  <a:rPr lang="en-US" altLang="ko-KR" sz="4000" dirty="0"/>
                  <a:t>.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04" y="5743418"/>
                <a:ext cx="233269" cy="1846659"/>
              </a:xfrm>
              <a:prstGeom prst="rect">
                <a:avLst/>
              </a:prstGeom>
              <a:blipFill>
                <a:blip r:embed="rId11"/>
                <a:stretch>
                  <a:fillRect l="-134211" r="-86842" b="-15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/>
              <p:nvPr/>
            </p:nvSpPr>
            <p:spPr>
              <a:xfrm>
                <a:off x="2345500" y="4422457"/>
                <a:ext cx="7025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500" y="4422457"/>
                <a:ext cx="702500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/>
              <p:nvPr/>
            </p:nvSpPr>
            <p:spPr>
              <a:xfrm>
                <a:off x="2133600" y="5108257"/>
                <a:ext cx="714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108257"/>
                <a:ext cx="71436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/>
              <p:nvPr/>
            </p:nvSpPr>
            <p:spPr>
              <a:xfrm>
                <a:off x="2209800" y="6784657"/>
                <a:ext cx="6398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784657"/>
                <a:ext cx="639854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6" descr="undefined">
            <a:extLst>
              <a:ext uri="{FF2B5EF4-FFF2-40B4-BE49-F238E27FC236}">
                <a16:creationId xmlns:a16="http://schemas.microsoft.com/office/drawing/2014/main" id="{430DCCD2-C868-4A8E-89C9-1A6ABDEC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676669"/>
            <a:ext cx="7543800" cy="48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618F4FA-5818-443E-AE70-907CDFE61A38}"/>
              </a:ext>
            </a:extLst>
          </p:cNvPr>
          <p:cNvSpPr/>
          <p:nvPr/>
        </p:nvSpPr>
        <p:spPr>
          <a:xfrm>
            <a:off x="4495800" y="5026966"/>
            <a:ext cx="2057400" cy="1981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EB7AA3-4EB9-46EA-A036-673F150EA3F6}"/>
              </a:ext>
            </a:extLst>
          </p:cNvPr>
          <p:cNvCxnSpPr>
            <a:cxnSpLocks/>
            <a:stCxn id="9" idx="6"/>
            <a:endCxn id="18" idx="1"/>
          </p:cNvCxnSpPr>
          <p:nvPr/>
        </p:nvCxnSpPr>
        <p:spPr>
          <a:xfrm>
            <a:off x="6553200" y="6017566"/>
            <a:ext cx="1676400" cy="2977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/>
              <p:nvPr/>
            </p:nvSpPr>
            <p:spPr>
              <a:xfrm>
                <a:off x="8229600" y="5712766"/>
                <a:ext cx="41113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5712766"/>
                <a:ext cx="411138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97A316-95E2-4800-9623-AE06644EC957}"/>
              </a:ext>
            </a:extLst>
          </p:cNvPr>
          <p:cNvCxnSpPr>
            <a:cxnSpLocks/>
            <a:stCxn id="26" idx="3"/>
            <a:endCxn id="9" idx="2"/>
          </p:cNvCxnSpPr>
          <p:nvPr/>
        </p:nvCxnSpPr>
        <p:spPr>
          <a:xfrm flipV="1">
            <a:off x="1612178" y="6017566"/>
            <a:ext cx="2883622" cy="201930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/>
              <p:nvPr/>
            </p:nvSpPr>
            <p:spPr>
              <a:xfrm>
                <a:off x="5410200" y="5709789"/>
                <a:ext cx="4125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709789"/>
                <a:ext cx="412549" cy="61555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13">
            <a:extLst>
              <a:ext uri="{FF2B5EF4-FFF2-40B4-BE49-F238E27FC236}">
                <a16:creationId xmlns:a16="http://schemas.microsoft.com/office/drawing/2014/main" id="{E06E329B-59BD-4BAD-856F-09C3151FA19D}"/>
              </a:ext>
            </a:extLst>
          </p:cNvPr>
          <p:cNvSpPr txBox="1"/>
          <p:nvPr/>
        </p:nvSpPr>
        <p:spPr>
          <a:xfrm>
            <a:off x="3715471" y="6936082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Perceptron</a:t>
            </a:r>
            <a:endParaRPr lang="en-US" altLang="ko-KR" sz="2400" b="0" i="0" u="none" strike="noStrike" dirty="0"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50273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253CBA-6644-4B5A-9409-299BD8CB2E7D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5334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082800"/>
            <a:ext cx="420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Neural </a:t>
            </a:r>
            <a:r>
              <a:rPr lang="en-US" sz="2200" dirty="0">
                <a:solidFill>
                  <a:srgbClr val="C4BFB7"/>
                </a:solidFill>
                <a:latin typeface="Cormorant Bold"/>
              </a:rPr>
              <a:t>Network = </a:t>
            </a: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Perceptron + ‘s’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b="0" i="0" u="none" strike="noStrike" dirty="0">
                <a:latin typeface="Cormorant Bold"/>
              </a:rPr>
              <a:t>Neural Network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/>
              <p:nvPr/>
            </p:nvSpPr>
            <p:spPr>
              <a:xfrm>
                <a:off x="8577623" y="3778250"/>
                <a:ext cx="6087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4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623" y="3778250"/>
                <a:ext cx="60875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/>
              <p:nvPr/>
            </p:nvSpPr>
            <p:spPr>
              <a:xfrm>
                <a:off x="8502280" y="4840591"/>
                <a:ext cx="62061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280" y="4840591"/>
                <a:ext cx="62061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/>
              <p:nvPr/>
            </p:nvSpPr>
            <p:spPr>
              <a:xfrm>
                <a:off x="8501442" y="7466514"/>
                <a:ext cx="6398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2" y="7466514"/>
                <a:ext cx="63985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BB6990-4E21-4668-AAC5-35903B1268AD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9186379" y="4086027"/>
            <a:ext cx="2838539" cy="166896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B4654C-B6D8-4D5B-8FDF-91ABA868AE46}"/>
              </a:ext>
            </a:extLst>
          </p:cNvPr>
          <p:cNvCxnSpPr>
            <a:cxnSpLocks/>
            <a:stCxn id="25" idx="3"/>
            <a:endCxn id="9" idx="2"/>
          </p:cNvCxnSpPr>
          <p:nvPr/>
        </p:nvCxnSpPr>
        <p:spPr>
          <a:xfrm>
            <a:off x="9122898" y="5148368"/>
            <a:ext cx="2902020" cy="606623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/>
              <p:nvPr/>
            </p:nvSpPr>
            <p:spPr>
              <a:xfrm>
                <a:off x="8743222" y="5480843"/>
                <a:ext cx="23326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4000" dirty="0">
                  <a:solidFill>
                    <a:srgbClr val="836967"/>
                  </a:solidFill>
                </a:endParaRPr>
              </a:p>
              <a:p>
                <a:pPr algn="ctr"/>
                <a:r>
                  <a:rPr lang="en-US" altLang="ko-KR" sz="4000" dirty="0"/>
                  <a:t>.</a:t>
                </a:r>
              </a:p>
              <a:p>
                <a:pPr algn="ctr"/>
                <a:r>
                  <a:rPr lang="en-US" altLang="ko-KR" sz="4000" dirty="0"/>
                  <a:t>.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22" y="5480843"/>
                <a:ext cx="233269" cy="1846659"/>
              </a:xfrm>
              <a:prstGeom prst="rect">
                <a:avLst/>
              </a:prstGeom>
              <a:blipFill>
                <a:blip r:embed="rId11"/>
                <a:stretch>
                  <a:fillRect l="-130769" r="-82051" b="-15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/>
              <p:nvPr/>
            </p:nvSpPr>
            <p:spPr>
              <a:xfrm>
                <a:off x="9874618" y="4159882"/>
                <a:ext cx="7025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618" y="4159882"/>
                <a:ext cx="702500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/>
              <p:nvPr/>
            </p:nvSpPr>
            <p:spPr>
              <a:xfrm>
                <a:off x="9662718" y="4845682"/>
                <a:ext cx="714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718" y="4845682"/>
                <a:ext cx="71436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/>
              <p:nvPr/>
            </p:nvSpPr>
            <p:spPr>
              <a:xfrm>
                <a:off x="9738918" y="6522082"/>
                <a:ext cx="6398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18" y="6522082"/>
                <a:ext cx="639854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3618F4FA-5818-443E-AE70-907CDFE61A38}"/>
              </a:ext>
            </a:extLst>
          </p:cNvPr>
          <p:cNvSpPr/>
          <p:nvPr/>
        </p:nvSpPr>
        <p:spPr>
          <a:xfrm>
            <a:off x="12024918" y="4764391"/>
            <a:ext cx="2057400" cy="1981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EB7AA3-4EB9-46EA-A036-673F150EA3F6}"/>
              </a:ext>
            </a:extLst>
          </p:cNvPr>
          <p:cNvCxnSpPr>
            <a:cxnSpLocks/>
            <a:stCxn id="9" idx="6"/>
            <a:endCxn id="18" idx="1"/>
          </p:cNvCxnSpPr>
          <p:nvPr/>
        </p:nvCxnSpPr>
        <p:spPr>
          <a:xfrm>
            <a:off x="14082318" y="5754991"/>
            <a:ext cx="1676400" cy="2977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/>
              <p:nvPr/>
            </p:nvSpPr>
            <p:spPr>
              <a:xfrm>
                <a:off x="15758718" y="5450191"/>
                <a:ext cx="41113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718" y="5450191"/>
                <a:ext cx="411138" cy="615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97A316-95E2-4800-9623-AE06644EC957}"/>
              </a:ext>
            </a:extLst>
          </p:cNvPr>
          <p:cNvCxnSpPr>
            <a:cxnSpLocks/>
            <a:stCxn id="26" idx="3"/>
            <a:endCxn id="9" idx="2"/>
          </p:cNvCxnSpPr>
          <p:nvPr/>
        </p:nvCxnSpPr>
        <p:spPr>
          <a:xfrm flipV="1">
            <a:off x="9141296" y="5754991"/>
            <a:ext cx="2883622" cy="201930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/>
              <p:nvPr/>
            </p:nvSpPr>
            <p:spPr>
              <a:xfrm>
                <a:off x="12939318" y="5447214"/>
                <a:ext cx="4125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318" y="5447214"/>
                <a:ext cx="412549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13">
            <a:extLst>
              <a:ext uri="{FF2B5EF4-FFF2-40B4-BE49-F238E27FC236}">
                <a16:creationId xmlns:a16="http://schemas.microsoft.com/office/drawing/2014/main" id="{E06E329B-59BD-4BAD-856F-09C3151FA19D}"/>
              </a:ext>
            </a:extLst>
          </p:cNvPr>
          <p:cNvSpPr txBox="1"/>
          <p:nvPr/>
        </p:nvSpPr>
        <p:spPr>
          <a:xfrm>
            <a:off x="11244589" y="6673507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Perceptron</a:t>
            </a:r>
            <a:endParaRPr lang="en-US" altLang="ko-KR" sz="2400" b="0" i="0" u="none" strike="noStrike" dirty="0">
              <a:latin typeface="Cormorant Bold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CE76338F-DADA-4D9D-9F2A-15A13E201DAC}"/>
              </a:ext>
            </a:extLst>
          </p:cNvPr>
          <p:cNvSpPr txBox="1"/>
          <p:nvPr/>
        </p:nvSpPr>
        <p:spPr>
          <a:xfrm>
            <a:off x="1435099" y="4229100"/>
            <a:ext cx="6303479" cy="533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042"/>
                </a:solidFill>
                <a:latin typeface="Cormorant Bold"/>
              </a:rPr>
              <a:t>Scaling Factor</a:t>
            </a: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>
              <a:lnSpc>
                <a:spcPct val="99600"/>
              </a:lnSpc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042"/>
                </a:solidFill>
                <a:latin typeface="Cormorant Bold"/>
              </a:rPr>
              <a:t>Summation</a:t>
            </a: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95042"/>
              </a:solidFill>
              <a:latin typeface="Cormorant Bold"/>
            </a:endParaRPr>
          </a:p>
          <a:p>
            <a:pPr marL="34290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042"/>
                </a:solidFill>
                <a:latin typeface="Cormorant Bold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6702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253CBA-6644-4B5A-9409-299BD8CB2E7D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6" y="5334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latin typeface="Cormorant Bold"/>
              </a:rPr>
              <a:t>Chapter 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b="0" i="0" u="none" strike="noStrike" dirty="0">
                <a:latin typeface="Cormorant Bold"/>
              </a:rPr>
              <a:t>Neural Network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latin typeface="Cormorant Bold"/>
              </a:rPr>
              <a:t>2025.03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/>
              <p:nvPr/>
            </p:nvSpPr>
            <p:spPr>
              <a:xfrm>
                <a:off x="8577623" y="3778250"/>
                <a:ext cx="6087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4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1B8604-20A0-4D67-9CE6-BB96900C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623" y="3778250"/>
                <a:ext cx="60875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/>
              <p:nvPr/>
            </p:nvSpPr>
            <p:spPr>
              <a:xfrm>
                <a:off x="8502280" y="4840591"/>
                <a:ext cx="62061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B79885-56FA-460B-B16A-61E8C5CB5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280" y="4840591"/>
                <a:ext cx="62061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/>
              <p:nvPr/>
            </p:nvSpPr>
            <p:spPr>
              <a:xfrm>
                <a:off x="8501442" y="7466514"/>
                <a:ext cx="6398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A0A4F-38D9-4578-86BD-B4DEE4025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2" y="7466514"/>
                <a:ext cx="63985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BB6990-4E21-4668-AAC5-35903B1268AD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9186379" y="4086027"/>
            <a:ext cx="2838539" cy="166896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B4654C-B6D8-4D5B-8FDF-91ABA868AE46}"/>
              </a:ext>
            </a:extLst>
          </p:cNvPr>
          <p:cNvCxnSpPr>
            <a:cxnSpLocks/>
            <a:stCxn id="25" idx="3"/>
            <a:endCxn id="9" idx="2"/>
          </p:cNvCxnSpPr>
          <p:nvPr/>
        </p:nvCxnSpPr>
        <p:spPr>
          <a:xfrm>
            <a:off x="9122898" y="5148368"/>
            <a:ext cx="2902020" cy="606623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/>
              <p:nvPr/>
            </p:nvSpPr>
            <p:spPr>
              <a:xfrm>
                <a:off x="8743222" y="5480843"/>
                <a:ext cx="23326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4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</a:rPr>
                  <a:t>.</a:t>
                </a:r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F58544-9089-44E9-A661-77F36983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22" y="5480843"/>
                <a:ext cx="233269" cy="1846659"/>
              </a:xfrm>
              <a:prstGeom prst="rect">
                <a:avLst/>
              </a:prstGeom>
              <a:blipFill>
                <a:blip r:embed="rId11"/>
                <a:stretch>
                  <a:fillRect l="-130769" r="-82051" b="-15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/>
              <p:nvPr/>
            </p:nvSpPr>
            <p:spPr>
              <a:xfrm>
                <a:off x="9874618" y="4159882"/>
                <a:ext cx="7025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CF213B-0DE0-4433-B73A-F89AB6FA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618" y="4159882"/>
                <a:ext cx="702500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/>
              <p:nvPr/>
            </p:nvSpPr>
            <p:spPr>
              <a:xfrm>
                <a:off x="9662718" y="4845682"/>
                <a:ext cx="714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EFC8EF-C805-41C7-AF89-B9285C70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718" y="4845682"/>
                <a:ext cx="71436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/>
              <p:nvPr/>
            </p:nvSpPr>
            <p:spPr>
              <a:xfrm>
                <a:off x="9738918" y="6522082"/>
                <a:ext cx="6398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B468A7-1542-4D71-9AD4-4EACA4A5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18" y="6522082"/>
                <a:ext cx="639854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3618F4FA-5818-443E-AE70-907CDFE61A38}"/>
              </a:ext>
            </a:extLst>
          </p:cNvPr>
          <p:cNvSpPr/>
          <p:nvPr/>
        </p:nvSpPr>
        <p:spPr>
          <a:xfrm>
            <a:off x="12024918" y="4764391"/>
            <a:ext cx="2057400" cy="1981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EB7AA3-4EB9-46EA-A036-673F150EA3F6}"/>
              </a:ext>
            </a:extLst>
          </p:cNvPr>
          <p:cNvCxnSpPr>
            <a:cxnSpLocks/>
            <a:stCxn id="9" idx="6"/>
            <a:endCxn id="18" idx="1"/>
          </p:cNvCxnSpPr>
          <p:nvPr/>
        </p:nvCxnSpPr>
        <p:spPr>
          <a:xfrm>
            <a:off x="14082318" y="5754991"/>
            <a:ext cx="1676400" cy="2977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/>
              <p:nvPr/>
            </p:nvSpPr>
            <p:spPr>
              <a:xfrm>
                <a:off x="15758718" y="5450191"/>
                <a:ext cx="41113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B76A9E-BF21-46C7-845D-2BA4E2B0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718" y="5450191"/>
                <a:ext cx="411138" cy="615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97A316-95E2-4800-9623-AE06644EC957}"/>
              </a:ext>
            </a:extLst>
          </p:cNvPr>
          <p:cNvCxnSpPr>
            <a:cxnSpLocks/>
            <a:stCxn id="26" idx="3"/>
            <a:endCxn id="9" idx="2"/>
          </p:cNvCxnSpPr>
          <p:nvPr/>
        </p:nvCxnSpPr>
        <p:spPr>
          <a:xfrm flipV="1">
            <a:off x="9141296" y="5754991"/>
            <a:ext cx="2883622" cy="201930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/>
              <p:nvPr/>
            </p:nvSpPr>
            <p:spPr>
              <a:xfrm>
                <a:off x="12939318" y="5447214"/>
                <a:ext cx="4125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954A31-C5A2-49CE-BFED-E0F6E3899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318" y="5447214"/>
                <a:ext cx="412549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13">
            <a:extLst>
              <a:ext uri="{FF2B5EF4-FFF2-40B4-BE49-F238E27FC236}">
                <a16:creationId xmlns:a16="http://schemas.microsoft.com/office/drawing/2014/main" id="{E06E329B-59BD-4BAD-856F-09C3151FA19D}"/>
              </a:ext>
            </a:extLst>
          </p:cNvPr>
          <p:cNvSpPr txBox="1"/>
          <p:nvPr/>
        </p:nvSpPr>
        <p:spPr>
          <a:xfrm>
            <a:off x="11244589" y="6673507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Perceptron</a:t>
            </a:r>
            <a:endParaRPr lang="en-US" altLang="ko-KR" sz="2400" b="0" i="0" u="none" strike="noStrike" dirty="0">
              <a:latin typeface="Cormorant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13">
                <a:extLst>
                  <a:ext uri="{FF2B5EF4-FFF2-40B4-BE49-F238E27FC236}">
                    <a16:creationId xmlns:a16="http://schemas.microsoft.com/office/drawing/2014/main" id="{CE76338F-DADA-4D9D-9F2A-15A13E201DAC}"/>
                  </a:ext>
                </a:extLst>
              </p:cNvPr>
              <p:cNvSpPr txBox="1"/>
              <p:nvPr/>
            </p:nvSpPr>
            <p:spPr>
              <a:xfrm>
                <a:off x="1435099" y="4229100"/>
                <a:ext cx="6303479" cy="5334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dirty="0">
                        <a:solidFill>
                          <a:schemeClr val="tx1"/>
                        </a:solidFill>
                        <a:latin typeface="Cormorant Bold"/>
                      </a:rPr>
                      <m:t>First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chemeClr val="tx1"/>
                        </a:solidFill>
                        <a:latin typeface="Cormorant Bold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chemeClr val="tx1"/>
                        </a:solidFill>
                        <a:latin typeface="Cormorant Bold"/>
                      </a:rPr>
                      <m:t>Funtion</m:t>
                    </m:r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>
                  <a:lnSpc>
                    <a:spcPct val="99600"/>
                  </a:lnSpc>
                </a:pPr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996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altLang="ko-KR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>
                  <a:lnSpc>
                    <a:spcPct val="99600"/>
                  </a:lnSpc>
                </a:pPr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>
                  <a:lnSpc>
                    <a:spcPct val="99600"/>
                  </a:lnSpc>
                </a:pPr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>
                  <a:lnSpc>
                    <a:spcPct val="99600"/>
                  </a:lnSpc>
                </a:pPr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Cormorant Bold"/>
                  </a:rPr>
                  <a:t>Second Function</a:t>
                </a:r>
              </a:p>
              <a:p>
                <a:pPr marL="342900" indent="-342900">
                  <a:lnSpc>
                    <a:spcPct val="996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tx1"/>
                  </a:solidFill>
                  <a:latin typeface="Cormorant Bold"/>
                </a:endParaRPr>
              </a:p>
            </p:txBody>
          </p:sp>
        </mc:Choice>
        <mc:Fallback xmlns="">
          <p:sp>
            <p:nvSpPr>
              <p:cNvPr id="32" name="TextBox 13">
                <a:extLst>
                  <a:ext uri="{FF2B5EF4-FFF2-40B4-BE49-F238E27FC236}">
                    <a16:creationId xmlns:a16="http://schemas.microsoft.com/office/drawing/2014/main" id="{CE76338F-DADA-4D9D-9F2A-15A13E201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99" y="4229100"/>
                <a:ext cx="6303479" cy="5334000"/>
              </a:xfrm>
              <a:prstGeom prst="rect">
                <a:avLst/>
              </a:prstGeom>
              <a:blipFill>
                <a:blip r:embed="rId17"/>
                <a:stretch>
                  <a:fillRect l="-2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7D3DC3-F32F-47F9-AF83-A39B0692CB66}"/>
              </a:ext>
            </a:extLst>
          </p:cNvPr>
          <p:cNvCxnSpPr/>
          <p:nvPr/>
        </p:nvCxnSpPr>
        <p:spPr>
          <a:xfrm>
            <a:off x="2895600" y="9029700"/>
            <a:ext cx="3276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05A616-D12B-4DB1-BB3A-74600DFB62C5}"/>
              </a:ext>
            </a:extLst>
          </p:cNvPr>
          <p:cNvCxnSpPr>
            <a:cxnSpLocks/>
          </p:cNvCxnSpPr>
          <p:nvPr/>
        </p:nvCxnSpPr>
        <p:spPr>
          <a:xfrm flipV="1">
            <a:off x="4572000" y="7200900"/>
            <a:ext cx="0" cy="1828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1A279-716E-41AD-835F-EF717DD63898}"/>
                  </a:ext>
                </a:extLst>
              </p:cNvPr>
              <p:cNvSpPr txBox="1"/>
              <p:nvPr/>
            </p:nvSpPr>
            <p:spPr>
              <a:xfrm>
                <a:off x="4343400" y="9042400"/>
                <a:ext cx="5191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1A279-716E-41AD-835F-EF717DD6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9042400"/>
                <a:ext cx="51917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CB52757-CF42-4319-893E-3862840469E2}"/>
                  </a:ext>
                </a:extLst>
              </p:cNvPr>
              <p:cNvSpPr txBox="1"/>
              <p:nvPr/>
            </p:nvSpPr>
            <p:spPr>
              <a:xfrm>
                <a:off x="4112532" y="7767598"/>
                <a:ext cx="5191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CB52757-CF42-4319-893E-38628404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2" y="7767598"/>
                <a:ext cx="519179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0CF4C5-6F25-49E7-B4AD-37DC8333257E}"/>
                  </a:ext>
                </a:extLst>
              </p:cNvPr>
              <p:cNvSpPr txBox="1"/>
              <p:nvPr/>
            </p:nvSpPr>
            <p:spPr>
              <a:xfrm>
                <a:off x="2330773" y="7568287"/>
                <a:ext cx="19617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chemeClr val="tx1"/>
                          </a:solidFill>
                          <a:latin typeface="Cormorant Bold"/>
                        </a:rPr>
                        <m:t>Hard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chemeClr val="tx1"/>
                          </a:solidFill>
                          <a:latin typeface="Cormorant Bold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chemeClr val="tx1"/>
                          </a:solidFill>
                          <a:latin typeface="Cormorant Bold"/>
                        </a:rPr>
                        <m:t>Limit</m:t>
                      </m:r>
                    </m:oMath>
                  </m:oMathPara>
                </a14:m>
                <a:endParaRPr lang="en-US" altLang="ko-KR" b="0" i="0" dirty="0">
                  <a:solidFill>
                    <a:schemeClr val="tx1"/>
                  </a:solidFill>
                  <a:latin typeface="Cormorant Bold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 dirty="0" smtClean="0">
                        <a:solidFill>
                          <a:schemeClr val="tx1"/>
                        </a:solidFill>
                        <a:latin typeface="Cormorant Bold"/>
                      </a:rPr>
                      <m:t>Function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0CF4C5-6F25-49E7-B4AD-37DC83332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773" y="7568287"/>
                <a:ext cx="1961725" cy="553998"/>
              </a:xfrm>
              <a:prstGeom prst="rect">
                <a:avLst/>
              </a:prstGeom>
              <a:blipFill>
                <a:blip r:embed="rId20"/>
                <a:stretch>
                  <a:fillRect t="-1111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2CC1CFC-801E-436D-BB05-3C0CC35E14A9}"/>
              </a:ext>
            </a:extLst>
          </p:cNvPr>
          <p:cNvCxnSpPr>
            <a:cxnSpLocks/>
          </p:cNvCxnSpPr>
          <p:nvPr/>
        </p:nvCxnSpPr>
        <p:spPr>
          <a:xfrm>
            <a:off x="4543425" y="7992566"/>
            <a:ext cx="12477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01F37-7AFA-4F6C-9078-4618F8F4E1B6}"/>
                  </a:ext>
                </a:extLst>
              </p:cNvPr>
              <p:cNvSpPr txBox="1"/>
              <p:nvPr/>
            </p:nvSpPr>
            <p:spPr>
              <a:xfrm>
                <a:off x="6219119" y="8782963"/>
                <a:ext cx="41254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01F37-7AFA-4F6C-9078-4618F8F4E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119" y="8782963"/>
                <a:ext cx="412549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E1D2669-3940-4F4C-8A4E-5F1739573690}"/>
              </a:ext>
            </a:extLst>
          </p:cNvPr>
          <p:cNvCxnSpPr>
            <a:cxnSpLocks/>
          </p:cNvCxnSpPr>
          <p:nvPr/>
        </p:nvCxnSpPr>
        <p:spPr>
          <a:xfrm flipV="1">
            <a:off x="4569863" y="9029700"/>
            <a:ext cx="170126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097386B-C318-4C52-AA08-9783A3185722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7962900"/>
            <a:ext cx="2138" cy="10885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8A4DF7B-B9A9-4401-B36D-21548741672E}"/>
              </a:ext>
            </a:extLst>
          </p:cNvPr>
          <p:cNvCxnSpPr>
            <a:cxnSpLocks/>
          </p:cNvCxnSpPr>
          <p:nvPr/>
        </p:nvCxnSpPr>
        <p:spPr>
          <a:xfrm>
            <a:off x="2861664" y="9022577"/>
            <a:ext cx="17251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id="{09847180-15FB-4EA9-9938-02502ED82A24}"/>
              </a:ext>
            </a:extLst>
          </p:cNvPr>
          <p:cNvSpPr txBox="1"/>
          <p:nvPr/>
        </p:nvSpPr>
        <p:spPr>
          <a:xfrm>
            <a:off x="1435099" y="2082800"/>
            <a:ext cx="3196611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C4BFB7"/>
                </a:solidFill>
                <a:latin typeface="Cormorant Bold"/>
              </a:rPr>
              <a:t>Perceptron’s</a:t>
            </a: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88146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>
            <a:off x="1435100" y="2082800"/>
            <a:ext cx="447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Neural Network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40" name="TextBox 40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E58DE4-A521-4BFD-9964-223BF4C754EB}"/>
                  </a:ext>
                </a:extLst>
              </p:cNvPr>
              <p:cNvSpPr txBox="1"/>
              <p:nvPr/>
            </p:nvSpPr>
            <p:spPr>
              <a:xfrm>
                <a:off x="8860198" y="4204111"/>
                <a:ext cx="6087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4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E58DE4-A521-4BFD-9964-223BF4C7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98" y="4204111"/>
                <a:ext cx="60875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5657E8-71D2-4543-BE52-4EA131984C63}"/>
                  </a:ext>
                </a:extLst>
              </p:cNvPr>
              <p:cNvSpPr txBox="1"/>
              <p:nvPr/>
            </p:nvSpPr>
            <p:spPr>
              <a:xfrm>
                <a:off x="8784855" y="5266452"/>
                <a:ext cx="62061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5657E8-71D2-4543-BE52-4EA13198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55" y="5266452"/>
                <a:ext cx="62061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899817-4589-424E-9123-D26D645D8361}"/>
                  </a:ext>
                </a:extLst>
              </p:cNvPr>
              <p:cNvSpPr txBox="1"/>
              <p:nvPr/>
            </p:nvSpPr>
            <p:spPr>
              <a:xfrm>
                <a:off x="8784017" y="7892375"/>
                <a:ext cx="6398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899817-4589-424E-9123-D26D645D8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17" y="7892375"/>
                <a:ext cx="63985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4770E6-4EFD-4024-B4E7-B68EA95B0750}"/>
              </a:ext>
            </a:extLst>
          </p:cNvPr>
          <p:cNvCxnSpPr>
            <a:cxnSpLocks/>
            <a:stCxn id="41" idx="3"/>
            <a:endCxn id="50" idx="2"/>
          </p:cNvCxnSpPr>
          <p:nvPr/>
        </p:nvCxnSpPr>
        <p:spPr>
          <a:xfrm>
            <a:off x="9468954" y="4511888"/>
            <a:ext cx="2838539" cy="166896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4A51E6A-10AB-4972-93A4-6DD9A2C61077}"/>
              </a:ext>
            </a:extLst>
          </p:cNvPr>
          <p:cNvCxnSpPr>
            <a:cxnSpLocks/>
            <a:stCxn id="42" idx="3"/>
            <a:endCxn id="50" idx="2"/>
          </p:cNvCxnSpPr>
          <p:nvPr/>
        </p:nvCxnSpPr>
        <p:spPr>
          <a:xfrm>
            <a:off x="9405473" y="5574229"/>
            <a:ext cx="2902020" cy="606623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CA2E3A-904A-47B1-B559-79A73A852526}"/>
                  </a:ext>
                </a:extLst>
              </p:cNvPr>
              <p:cNvSpPr txBox="1"/>
              <p:nvPr/>
            </p:nvSpPr>
            <p:spPr>
              <a:xfrm>
                <a:off x="9025797" y="5906704"/>
                <a:ext cx="23326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4000" dirty="0">
                  <a:solidFill>
                    <a:srgbClr val="836967"/>
                  </a:solidFill>
                </a:endParaRPr>
              </a:p>
              <a:p>
                <a:pPr algn="ctr"/>
                <a:r>
                  <a:rPr lang="en-US" altLang="ko-KR" sz="4000" dirty="0"/>
                  <a:t>.</a:t>
                </a:r>
              </a:p>
              <a:p>
                <a:pPr algn="ctr"/>
                <a:r>
                  <a:rPr lang="en-US" altLang="ko-KR" sz="4000" dirty="0"/>
                  <a:t>.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CA2E3A-904A-47B1-B559-79A73A85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97" y="5906704"/>
                <a:ext cx="233269" cy="1846659"/>
              </a:xfrm>
              <a:prstGeom prst="rect">
                <a:avLst/>
              </a:prstGeom>
              <a:blipFill>
                <a:blip r:embed="rId11"/>
                <a:stretch>
                  <a:fillRect l="-134211" r="-86842" b="-1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22437AF-4F7A-42AF-A4C6-AAE49D0FF1A9}"/>
                  </a:ext>
                </a:extLst>
              </p:cNvPr>
              <p:cNvSpPr txBox="1"/>
              <p:nvPr/>
            </p:nvSpPr>
            <p:spPr>
              <a:xfrm>
                <a:off x="10157193" y="4585743"/>
                <a:ext cx="7025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22437AF-4F7A-42AF-A4C6-AAE49D0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193" y="4585743"/>
                <a:ext cx="702500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2A36D7-7728-45B8-961F-E81F17B6B588}"/>
                  </a:ext>
                </a:extLst>
              </p:cNvPr>
              <p:cNvSpPr txBox="1"/>
              <p:nvPr/>
            </p:nvSpPr>
            <p:spPr>
              <a:xfrm>
                <a:off x="9945293" y="5271543"/>
                <a:ext cx="714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2A36D7-7728-45B8-961F-E81F17B6B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293" y="5271543"/>
                <a:ext cx="71436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BF9DCA-0E9D-4515-BAAF-0FB0FB1DFE5E}"/>
                  </a:ext>
                </a:extLst>
              </p:cNvPr>
              <p:cNvSpPr txBox="1"/>
              <p:nvPr/>
            </p:nvSpPr>
            <p:spPr>
              <a:xfrm>
                <a:off x="10021493" y="6947943"/>
                <a:ext cx="6398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BF9DCA-0E9D-4515-BAAF-0FB0FB1D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493" y="6947943"/>
                <a:ext cx="639854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B53C6B1C-F5A1-4F44-B50F-CDAF7F203A08}"/>
              </a:ext>
            </a:extLst>
          </p:cNvPr>
          <p:cNvSpPr/>
          <p:nvPr/>
        </p:nvSpPr>
        <p:spPr>
          <a:xfrm>
            <a:off x="12307493" y="5190252"/>
            <a:ext cx="2057400" cy="1981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72E44D1-389E-4A46-BF1A-D282CAF25FE7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14364893" y="6180852"/>
            <a:ext cx="1676400" cy="2977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1959EA-4436-4BAB-B594-08201EE2EC88}"/>
                  </a:ext>
                </a:extLst>
              </p:cNvPr>
              <p:cNvSpPr txBox="1"/>
              <p:nvPr/>
            </p:nvSpPr>
            <p:spPr>
              <a:xfrm>
                <a:off x="16041293" y="5876052"/>
                <a:ext cx="41113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1959EA-4436-4BAB-B594-08201EE2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293" y="5876052"/>
                <a:ext cx="411138" cy="615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283D553-581E-40D4-AEE6-BD8861DD046D}"/>
              </a:ext>
            </a:extLst>
          </p:cNvPr>
          <p:cNvCxnSpPr>
            <a:cxnSpLocks/>
            <a:stCxn id="43" idx="3"/>
            <a:endCxn id="50" idx="2"/>
          </p:cNvCxnSpPr>
          <p:nvPr/>
        </p:nvCxnSpPr>
        <p:spPr>
          <a:xfrm flipV="1">
            <a:off x="9423871" y="6180852"/>
            <a:ext cx="2883622" cy="201930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714206-ED87-441E-8D34-06E6EC4C6376}"/>
                  </a:ext>
                </a:extLst>
              </p:cNvPr>
              <p:cNvSpPr txBox="1"/>
              <p:nvPr/>
            </p:nvSpPr>
            <p:spPr>
              <a:xfrm>
                <a:off x="13221893" y="5873075"/>
                <a:ext cx="4125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714206-ED87-441E-8D34-06E6EC4C6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893" y="5873075"/>
                <a:ext cx="412549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13">
            <a:extLst>
              <a:ext uri="{FF2B5EF4-FFF2-40B4-BE49-F238E27FC236}">
                <a16:creationId xmlns:a16="http://schemas.microsoft.com/office/drawing/2014/main" id="{8E0F4155-31CC-4FD6-80FB-8E2A5957DEF5}"/>
              </a:ext>
            </a:extLst>
          </p:cNvPr>
          <p:cNvSpPr txBox="1"/>
          <p:nvPr/>
        </p:nvSpPr>
        <p:spPr>
          <a:xfrm>
            <a:off x="11527164" y="7099368"/>
            <a:ext cx="3618057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latin typeface="Cormorant Bold"/>
              </a:rPr>
              <a:t>Perceptron</a:t>
            </a:r>
            <a:endParaRPr lang="en-US" altLang="ko-KR" sz="2400" b="0" i="0" u="none" strike="noStrike" dirty="0">
              <a:latin typeface="Cormorant Bold"/>
            </a:endParaRPr>
          </a:p>
        </p:txBody>
      </p:sp>
      <p:pic>
        <p:nvPicPr>
          <p:cNvPr id="56" name="Picture 6" descr="undefined">
            <a:extLst>
              <a:ext uri="{FF2B5EF4-FFF2-40B4-BE49-F238E27FC236}">
                <a16:creationId xmlns:a16="http://schemas.microsoft.com/office/drawing/2014/main" id="{F5C7085A-70B6-4487-A081-8095AE00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47" y="3860800"/>
            <a:ext cx="7543800" cy="48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95DA4C42-0897-4096-B62E-7F2C99ADAC18}"/>
              </a:ext>
            </a:extLst>
          </p:cNvPr>
          <p:cNvSpPr txBox="1"/>
          <p:nvPr/>
        </p:nvSpPr>
        <p:spPr>
          <a:xfrm>
            <a:off x="1435100" y="2514600"/>
            <a:ext cx="915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>
                <a:latin typeface="Cormorant Bold"/>
              </a:rPr>
              <a:t>Strategy</a:t>
            </a:r>
            <a:endParaRPr lang="en-US" altLang="ko-KR" sz="6000" b="0" i="0" u="none" strike="noStrike" dirty="0">
              <a:latin typeface="Cormoran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D0C736-9072-40F6-B7A3-E7432D931D67}"/>
              </a:ext>
            </a:extLst>
          </p:cNvPr>
          <p:cNvSpPr/>
          <p:nvPr/>
        </p:nvSpPr>
        <p:spPr>
          <a:xfrm>
            <a:off x="0" y="-6350"/>
            <a:ext cx="18288000" cy="1028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8382000"/>
            <a:ext cx="13741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98100" y="8851900"/>
            <a:ext cx="952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33100" y="8470900"/>
            <a:ext cx="30607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595042"/>
                </a:solidFill>
                <a:latin typeface="Cormorant Bold"/>
              </a:rPr>
              <a:t>Presenter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3800" y="8864600"/>
            <a:ext cx="2463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6040"/>
              </a:lnSpc>
            </a:pPr>
            <a:r>
              <a:rPr lang="en-US" sz="2400" b="0" i="0" u="none" strike="noStrike" dirty="0">
                <a:solidFill>
                  <a:srgbClr val="595042"/>
                </a:solidFill>
                <a:latin typeface="Cormorant Bold"/>
              </a:rPr>
              <a:t>Kim </a:t>
            </a:r>
            <a:r>
              <a:rPr lang="en-US" sz="2400" b="0" i="0" u="none" strike="noStrike" dirty="0" err="1">
                <a:solidFill>
                  <a:srgbClr val="595042"/>
                </a:solidFill>
                <a:latin typeface="Cormorant Bold"/>
              </a:rPr>
              <a:t>Chanu</a:t>
            </a:r>
            <a:endParaRPr lang="en-US" sz="24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814800" y="8851900"/>
            <a:ext cx="1206500" cy="723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CATS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2025.03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187</Words>
  <Application>Microsoft Office PowerPoint</Application>
  <PresentationFormat>사용자 지정</PresentationFormat>
  <Paragraphs>138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Cormorant SemiBold</vt:lpstr>
      <vt:lpstr>Cormorant Bold</vt:lpstr>
      <vt:lpstr>Cambria Math</vt:lpstr>
      <vt:lpstr>Arial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2006-08-16T00:00:00Z</dcterms:created>
  <dcterms:modified xsi:type="dcterms:W3CDTF">2025-02-28T08:08:59Z</dcterms:modified>
</cp:coreProperties>
</file>